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60" r:id="rId2"/>
    <p:sldId id="307" r:id="rId3"/>
    <p:sldId id="316" r:id="rId4"/>
    <p:sldId id="317" r:id="rId5"/>
    <p:sldId id="319" r:id="rId6"/>
    <p:sldId id="315" r:id="rId7"/>
    <p:sldId id="309" r:id="rId8"/>
    <p:sldId id="313" r:id="rId9"/>
    <p:sldId id="321" r:id="rId10"/>
    <p:sldId id="322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D619FEF-F3A2-4EF7-A303-58FC1F336996}">
          <p14:sldIdLst>
            <p14:sldId id="260"/>
            <p14:sldId id="307"/>
            <p14:sldId id="316"/>
            <p14:sldId id="317"/>
            <p14:sldId id="319"/>
            <p14:sldId id="315"/>
            <p14:sldId id="309"/>
            <p14:sldId id="313"/>
            <p14:sldId id="321"/>
            <p14:sldId id="32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20" autoAdjust="0"/>
    <p:restoredTop sz="94660" autoAdjust="0"/>
  </p:normalViewPr>
  <p:slideViewPr>
    <p:cSldViewPr>
      <p:cViewPr>
        <p:scale>
          <a:sx n="119" d="100"/>
          <a:sy n="119" d="100"/>
        </p:scale>
        <p:origin x="-15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5751A-D2A0-4A4B-B14C-CEC159AD93AB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D16CB-84F9-45E1-B657-DA3ECF0162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07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83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62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0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D5B7E89-E938-45E8-B018-32D6B426B2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33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35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18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17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00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18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19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68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55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63688" y="62373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Федеральная служба </a:t>
            </a:r>
          </a:p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по надзору в сфере транспорта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688" y="2204864"/>
            <a:ext cx="65527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Государственный контроль за внесением информации в </a:t>
            </a:r>
            <a:r>
              <a:rPr lang="ru-RU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СКДФ</a:t>
            </a:r>
            <a:r>
              <a:rPr lang="ru-RU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38" y="5352716"/>
            <a:ext cx="9114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г.Новосибирск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, 25.04.2024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63688" y="62373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Федеральная служба </a:t>
            </a:r>
          </a:p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по надзору в сфере транспорта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95353" y="313661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внимание!!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8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972" y="0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2</a:t>
            </a:fld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877" y="1016732"/>
            <a:ext cx="4409107" cy="2376264"/>
          </a:xfrm>
          <a:prstGeom prst="roundRect">
            <a:avLst>
              <a:gd name="adj" fmla="val 22109"/>
            </a:avLst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Федеральный закон от </a:t>
            </a:r>
            <a:r>
              <a:rPr lang="ru-RU" b="1" dirty="0" smtClean="0">
                <a:solidFill>
                  <a:srgbClr val="002060"/>
                </a:solidFill>
              </a:rPr>
              <a:t>08.11.2007                 № </a:t>
            </a:r>
            <a:r>
              <a:rPr lang="ru-RU" b="1" dirty="0">
                <a:solidFill>
                  <a:srgbClr val="002060"/>
                </a:solidFill>
              </a:rPr>
              <a:t>259-ФЗ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«Устав </a:t>
            </a:r>
            <a:r>
              <a:rPr lang="ru-RU" b="1" dirty="0">
                <a:solidFill>
                  <a:srgbClr val="002060"/>
                </a:solidFill>
              </a:rPr>
              <a:t>автомобильного транспорта и городского наземного электрического </a:t>
            </a:r>
            <a:r>
              <a:rPr lang="ru-RU" b="1" dirty="0" smtClean="0">
                <a:solidFill>
                  <a:srgbClr val="002060"/>
                </a:solidFill>
              </a:rPr>
              <a:t>транспорта»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6558" y="5157191"/>
            <a:ext cx="7992888" cy="154638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облюдение обязательных требований к </a:t>
            </a:r>
            <a:r>
              <a:rPr lang="ru-RU" sz="2000" b="1" dirty="0">
                <a:solidFill>
                  <a:srgbClr val="002060"/>
                </a:solidFill>
              </a:rPr>
              <a:t>порядку, срокам и способам размещения владельцами автомобильных дорог общего пользования информации </a:t>
            </a:r>
            <a:r>
              <a:rPr lang="ru-RU" sz="2000" b="1" dirty="0" smtClean="0">
                <a:solidFill>
                  <a:srgbClr val="002060"/>
                </a:solidFill>
              </a:rPr>
              <a:t>в СКДФ.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38144" y="995907"/>
            <a:ext cx="4462129" cy="2448271"/>
          </a:xfrm>
          <a:prstGeom prst="roundRect">
            <a:avLst>
              <a:gd name="adj" fmla="val 22109"/>
            </a:avLst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Положение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 федеральном государственном контроле (надзоре)   на автомобильном транспорте, городском наземном электрическом транспорте и в дорожном хозяйстве, утвержденное постановлением Правительства Российской Федерации                                   от 29 июня 2021 г. № 1043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1720" y="3861047"/>
            <a:ext cx="4876853" cy="108011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надзора 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Ространснадзора</a:t>
            </a:r>
            <a:endParaRPr lang="ru-RU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296249" y="3536670"/>
            <a:ext cx="288032" cy="14044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452320" y="3660788"/>
            <a:ext cx="288032" cy="140449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20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3" y="0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3</a:t>
            </a:fld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03644" y="2636912"/>
            <a:ext cx="6821763" cy="100811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СКДФ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6102" y="2052137"/>
            <a:ext cx="6036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ФАУ РОСДОРНИИ (РОСАВТОДОР)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318655" y="4032881"/>
            <a:ext cx="991738" cy="504056"/>
          </a:xfrm>
          <a:prstGeom prst="rightArrow">
            <a:avLst>
              <a:gd name="adj1" fmla="val 50000"/>
              <a:gd name="adj2" fmla="val 96633"/>
            </a:avLst>
          </a:prstGeom>
          <a:solidFill>
            <a:srgbClr val="C0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03647" y="4941168"/>
            <a:ext cx="6821763" cy="106816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 ГАДН Ространснадзора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84" y="6093296"/>
            <a:ext cx="3499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РОСТРАНСНАДЗОР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2582" y="1043444"/>
            <a:ext cx="7743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ИНФОРМАЦИОННОЕ ВЗАИМОДЕЙСТВИЕ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585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3" y="5872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651620">
            <a:off x="3239215" y="1813469"/>
            <a:ext cx="288032" cy="8062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3061008" y="2627792"/>
            <a:ext cx="3060561" cy="2186125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bg1"/>
                </a:solidFill>
              </a:rPr>
              <a:t>СКДФ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074" y="1555188"/>
            <a:ext cx="2776031" cy="49749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наименования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13684" y="6143583"/>
            <a:ext cx="2776031" cy="589205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сведения </a:t>
            </a:r>
            <a:r>
              <a:rPr lang="ru-RU" sz="1600" b="1" dirty="0">
                <a:solidFill>
                  <a:srgbClr val="002060"/>
                </a:solidFill>
              </a:rPr>
              <a:t>о дорожной </a:t>
            </a:r>
            <a:r>
              <a:rPr lang="ru-RU" sz="1600" b="1" dirty="0" smtClean="0">
                <a:solidFill>
                  <a:srgbClr val="002060"/>
                </a:solidFill>
              </a:rPr>
              <a:t>деятельности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712" y="3069715"/>
            <a:ext cx="2776031" cy="94522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сведения, включенные в формы официального статистического наблюдения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41021" y="1680028"/>
            <a:ext cx="2776031" cy="78036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сведения о </a:t>
            </a:r>
            <a:r>
              <a:rPr lang="ru-RU" sz="1600" b="1" dirty="0">
                <a:solidFill>
                  <a:srgbClr val="002060"/>
                </a:solidFill>
              </a:rPr>
              <a:t>временных ограничениях и прекращении </a:t>
            </a:r>
            <a:r>
              <a:rPr lang="ru-RU" sz="1600" b="1" dirty="0" smtClean="0">
                <a:solidFill>
                  <a:srgbClr val="002060"/>
                </a:solidFill>
              </a:rPr>
              <a:t>движения</a:t>
            </a:r>
            <a:endParaRPr lang="ru-RU" sz="1600" b="1" dirty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75153" y="1020012"/>
            <a:ext cx="2776031" cy="44530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технические параметры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61008" y="1020012"/>
            <a:ext cx="2776031" cy="43325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сведения </a:t>
            </a:r>
            <a:r>
              <a:rPr lang="ru-RU" b="1" dirty="0">
                <a:solidFill>
                  <a:srgbClr val="002060"/>
                </a:solidFill>
              </a:rPr>
              <a:t>о </a:t>
            </a:r>
            <a:r>
              <a:rPr lang="ru-RU" b="1" dirty="0" smtClean="0">
                <a:solidFill>
                  <a:srgbClr val="002060"/>
                </a:solidFill>
              </a:rPr>
              <a:t>владельцах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073" y="2490629"/>
            <a:ext cx="2776031" cy="62918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идентификационные номера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420" y="3720854"/>
            <a:ext cx="2776031" cy="438519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протяженность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327184" y="4265002"/>
            <a:ext cx="2776031" cy="109783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сведения </a:t>
            </a:r>
            <a:r>
              <a:rPr lang="ru-RU" sz="1600" b="1" dirty="0">
                <a:solidFill>
                  <a:srgbClr val="002060"/>
                </a:solidFill>
              </a:rPr>
              <a:t>о соответствии </a:t>
            </a:r>
            <a:r>
              <a:rPr lang="ru-RU" sz="1600" b="1" dirty="0" smtClean="0">
                <a:solidFill>
                  <a:srgbClr val="002060"/>
                </a:solidFill>
              </a:rPr>
              <a:t>техническим </a:t>
            </a:r>
            <a:r>
              <a:rPr lang="ru-RU" sz="1600" b="1" dirty="0">
                <a:solidFill>
                  <a:srgbClr val="002060"/>
                </a:solidFill>
              </a:rPr>
              <a:t>характеристикам класса и категории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0159" y="4788983"/>
            <a:ext cx="2776031" cy="64807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сведения </a:t>
            </a:r>
            <a:r>
              <a:rPr lang="ru-RU" sz="1600" b="1" dirty="0">
                <a:solidFill>
                  <a:srgbClr val="002060"/>
                </a:solidFill>
              </a:rPr>
              <a:t>об искусственных дорожных сооружениях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289" y="5726983"/>
            <a:ext cx="2776031" cy="57606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результаты оценки технического состояния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27813" y="5582370"/>
            <a:ext cx="2776031" cy="724639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сведения о гарантийных сроках </a:t>
            </a:r>
          </a:p>
        </p:txBody>
      </p:sp>
      <p:sp>
        <p:nvSpPr>
          <p:cNvPr id="34" name="Стрелка вниз 33"/>
          <p:cNvSpPr/>
          <p:nvPr/>
        </p:nvSpPr>
        <p:spPr>
          <a:xfrm>
            <a:off x="4387417" y="2070209"/>
            <a:ext cx="288032" cy="5333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9048590">
            <a:off x="5745698" y="4445951"/>
            <a:ext cx="288032" cy="8062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 rot="12754125">
            <a:off x="3119465" y="4700636"/>
            <a:ext cx="288032" cy="8062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1888641">
            <a:off x="5798559" y="2152354"/>
            <a:ext cx="288032" cy="569260"/>
          </a:xfrm>
          <a:prstGeom prst="downArrow">
            <a:avLst>
              <a:gd name="adj1" fmla="val 4707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17625278">
            <a:off x="2969668" y="2881247"/>
            <a:ext cx="288032" cy="4771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 rot="10465989">
            <a:off x="5008695" y="4795946"/>
            <a:ext cx="288032" cy="79111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rot="12099275">
            <a:off x="3987541" y="5005164"/>
            <a:ext cx="288032" cy="4705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63688" y="62373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Федеральная служба </a:t>
            </a:r>
          </a:p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по надзору в сфере транспорта</a:t>
            </a:r>
          </a:p>
        </p:txBody>
      </p:sp>
      <p:pic>
        <p:nvPicPr>
          <p:cNvPr id="11" name="Picture 2" descr="C:\Users\Penchikov_MA\Pictures\слайд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" y="1479570"/>
            <a:ext cx="9036496" cy="533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32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60" y="-29766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6</a:t>
            </a:fld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22034" y="2533937"/>
            <a:ext cx="7859575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- Нарушение владельцами автомобильных дорог порядка</a:t>
            </a:r>
            <a:r>
              <a:rPr lang="ru-RU" sz="2000" b="1" dirty="0">
                <a:solidFill>
                  <a:srgbClr val="002060"/>
                </a:solidFill>
              </a:rPr>
              <a:t>, способов, сроков размещения информации </a:t>
            </a:r>
            <a:r>
              <a:rPr lang="ru-RU" sz="2000" b="1" dirty="0" smtClean="0">
                <a:solidFill>
                  <a:srgbClr val="002060"/>
                </a:solidFill>
              </a:rPr>
              <a:t>в СКДФ</a:t>
            </a:r>
            <a:endParaRPr lang="ru-RU" sz="2000" b="1" dirty="0">
              <a:solidFill>
                <a:srgbClr val="002060"/>
              </a:solidFill>
            </a:endParaRP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5227" y="1268760"/>
            <a:ext cx="8784975" cy="100811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административного правонарушения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статье 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13.19.5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КОАП РФ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87687" y="3966458"/>
            <a:ext cx="7893922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- Представление владельцами автомобильных дорог информации в СКДФ не в полном объеме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66080" y="5373216"/>
            <a:ext cx="7915529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- Представление владельцами автомобильных в СКДФ недостоверной информации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10800000">
            <a:off x="215227" y="2887639"/>
            <a:ext cx="648072" cy="306034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8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3" y="0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7</a:t>
            </a:fld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9871" y="2708920"/>
            <a:ext cx="4437621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Владельцы автомобильных дорог федерального значения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5227" y="1268760"/>
            <a:ext cx="8784975" cy="121218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13.19.5. </a:t>
            </a:r>
            <a: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 порядка размещения информации в системе контроля за формированием и использованием средств дорожных фондов и порядка ее эксплуатации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3377" y="3789040"/>
            <a:ext cx="4437621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Владельцы автомобильных дорог регионального или межмуниципального значения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1770" y="4824488"/>
            <a:ext cx="4437621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Владельцы автомобильных дорог местного значения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3377" y="5872173"/>
            <a:ext cx="4437621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Владельцы частных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автомобильных дорог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544108" y="2924944"/>
            <a:ext cx="648072" cy="172819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3593507"/>
            <a:ext cx="2529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01 марта 2024 года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5563141" y="4896496"/>
            <a:ext cx="648072" cy="172819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461833" y="5575926"/>
            <a:ext cx="2529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01 марта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7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360" y="-29766"/>
            <a:ext cx="9136707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15846" y="6245225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8</a:t>
            </a:fld>
            <a:endParaRPr lang="ru-RU" dirty="0" smtClean="0"/>
          </a:p>
        </p:txBody>
      </p:sp>
      <p:pic>
        <p:nvPicPr>
          <p:cNvPr id="6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  <a:endParaRPr lang="ru-RU" sz="1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22034" y="2533937"/>
            <a:ext cx="7859575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- Нарушение владельцами автомобильных дорог порядка</a:t>
            </a:r>
            <a:r>
              <a:rPr lang="ru-RU" sz="2000" b="1" dirty="0">
                <a:solidFill>
                  <a:srgbClr val="002060"/>
                </a:solidFill>
              </a:rPr>
              <a:t>, способов, сроков размещения информации </a:t>
            </a:r>
            <a:r>
              <a:rPr lang="ru-RU" sz="2000" b="1" dirty="0" smtClean="0">
                <a:solidFill>
                  <a:srgbClr val="002060"/>
                </a:solidFill>
              </a:rPr>
              <a:t>в СКДФ</a:t>
            </a:r>
            <a:endParaRPr lang="ru-RU" sz="2000" b="1" dirty="0">
              <a:solidFill>
                <a:srgbClr val="002060"/>
              </a:solidFill>
            </a:endParaRP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5227" y="1268760"/>
            <a:ext cx="8784975" cy="100811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административного правонарушения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статье 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13.19.5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КОАП РФ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87687" y="3966458"/>
            <a:ext cx="7893922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- Представление владельцами автомобильных дорог информации в СКДФ не в полном объеме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66080" y="5373216"/>
            <a:ext cx="7915529" cy="936104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- Представление владельцами автомобильных в СКДФ недостоверной информации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10800000">
            <a:off x="215227" y="2887639"/>
            <a:ext cx="648072" cy="306034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63688" y="62373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Федеральная служба </a:t>
            </a:r>
          </a:p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по надзору в сфере транспорта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7664" y="1628800"/>
            <a:ext cx="72728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</a:rPr>
              <a:t>Документация по регистрации и использованию СКДФ размещена на официальном сайте ФАУ «РОСДОРНИИ» по адресу: </a:t>
            </a:r>
            <a:endParaRPr lang="ru-RU" sz="2800" b="1" dirty="0" smtClean="0">
              <a:solidFill>
                <a:srgbClr val="FFFF00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https:</a:t>
            </a:r>
            <a:r>
              <a:rPr lang="ru-RU" sz="2800" b="1" dirty="0" smtClean="0">
                <a:solidFill>
                  <a:schemeClr val="bg1"/>
                </a:solidFill>
              </a:rPr>
              <a:t>//</a:t>
            </a:r>
            <a:r>
              <a:rPr lang="ru-RU" sz="2800" b="1" dirty="0">
                <a:solidFill>
                  <a:schemeClr val="bg1"/>
                </a:solidFill>
              </a:rPr>
              <a:t>rosdornii.ru/</a:t>
            </a:r>
            <a:r>
              <a:rPr lang="ru-RU" sz="2800" b="1" dirty="0" err="1">
                <a:solidFill>
                  <a:schemeClr val="bg1"/>
                </a:solidFill>
              </a:rPr>
              <a:t>proekty</a:t>
            </a:r>
            <a:r>
              <a:rPr lang="ru-RU" sz="2800" b="1" dirty="0">
                <a:solidFill>
                  <a:schemeClr val="bg1"/>
                </a:solidFill>
              </a:rPr>
              <a:t>/</a:t>
            </a:r>
            <a:r>
              <a:rPr lang="ru-RU" sz="2800" b="1" dirty="0" err="1">
                <a:solidFill>
                  <a:schemeClr val="bg1"/>
                </a:solidFill>
              </a:rPr>
              <a:t>skdf</a:t>
            </a:r>
            <a:r>
              <a:rPr lang="ru-RU" sz="2800" b="1" dirty="0">
                <a:solidFill>
                  <a:schemeClr val="bg1"/>
                </a:solidFill>
              </a:rPr>
              <a:t>/</a:t>
            </a:r>
            <a:r>
              <a:rPr lang="ru-RU" sz="2800" b="1" dirty="0" err="1">
                <a:solidFill>
                  <a:schemeClr val="bg1"/>
                </a:solidFill>
              </a:rPr>
              <a:t>SKDFdocs</a:t>
            </a:r>
            <a:r>
              <a:rPr lang="ru-RU" sz="2800" b="1" dirty="0">
                <a:solidFill>
                  <a:schemeClr val="bg1"/>
                </a:solidFill>
              </a:rPr>
              <a:t>/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rgbClr val="FFFF00"/>
              </a:solidFill>
            </a:endParaRPr>
          </a:p>
          <a:p>
            <a:r>
              <a:rPr lang="ru-RU" sz="2800" b="1" dirty="0" smtClean="0">
                <a:solidFill>
                  <a:srgbClr val="FFFF00"/>
                </a:solidFill>
              </a:rPr>
              <a:t>Служба </a:t>
            </a:r>
            <a:r>
              <a:rPr lang="ru-RU" sz="2800" b="1" dirty="0">
                <a:solidFill>
                  <a:srgbClr val="FFFF00"/>
                </a:solidFill>
              </a:rPr>
              <a:t>технической поддержки: </a:t>
            </a:r>
            <a:endParaRPr lang="ru-RU" sz="2800" b="1" dirty="0" smtClean="0">
              <a:solidFill>
                <a:srgbClr val="FFFF00"/>
              </a:solidFill>
            </a:endParaRPr>
          </a:p>
          <a:p>
            <a:r>
              <a:rPr lang="ru-RU" sz="2800" b="1" dirty="0" smtClean="0">
                <a:solidFill>
                  <a:srgbClr val="FFFF00"/>
                </a:solidFill>
              </a:rPr>
              <a:t>8 </a:t>
            </a:r>
            <a:r>
              <a:rPr lang="ru-RU" sz="2800" b="1" dirty="0">
                <a:solidFill>
                  <a:srgbClr val="FFFF00"/>
                </a:solidFill>
              </a:rPr>
              <a:t>(800) 444-66-22, skdf@rosdornii.ru.</a:t>
            </a:r>
          </a:p>
          <a:p>
            <a:pPr algn="ctr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48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5915</TotalTime>
  <Words>384</Words>
  <Application>Microsoft Office PowerPoint</Application>
  <PresentationFormat>Экран (4:3)</PresentationFormat>
  <Paragraphs>86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в сфере дорожного хозяйства</dc:title>
  <dc:creator>Лесняк Роман Николаевич</dc:creator>
  <cp:lastModifiedBy>Kolodin_NG</cp:lastModifiedBy>
  <cp:revision>259</cp:revision>
  <cp:lastPrinted>2023-04-05T14:01:01Z</cp:lastPrinted>
  <dcterms:created xsi:type="dcterms:W3CDTF">2016-11-16T11:50:49Z</dcterms:created>
  <dcterms:modified xsi:type="dcterms:W3CDTF">2024-04-24T07:12:23Z</dcterms:modified>
</cp:coreProperties>
</file>